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 Mono Medium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MonoMedium-bold.fntdata"/><Relationship Id="rId12" Type="http://schemas.openxmlformats.org/officeDocument/2006/relationships/slide" Target="slides/slide7.xml"/><Relationship Id="rId34" Type="http://schemas.openxmlformats.org/officeDocument/2006/relationships/font" Target="fonts/RobotoMonoMedium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Medium-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84d931e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84d931e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b67ae0ec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b67ae0ec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92fa78a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92fa78a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92fa78a9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92fa78a9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92fa78a9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92fa78a9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92fa78a9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92fa78a9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84d931ea0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84d931ea0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84d931ea0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84d931ea0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b67ae0ec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b67ae0ec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ac95bad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ac95bad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b67ae0e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b67ae0e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ac95bad2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ac95bad2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ac95bad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ac95bad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b67ae0ec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b67ae0ec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ac95bad2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ac95bad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b67ae0ec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b67ae0ec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b67ae0ec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b67ae0ec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b67ae0ec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b67ae0ec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81fdef7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81fdef7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84d931ea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84d931ea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b67ae0ec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b67ae0ec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9da0835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9da0835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e958d26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e958d26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a5c4476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a5c4476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e9e5399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e9e5399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84d931ea0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84d931ea0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84d931ea0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84d931ea0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84d931ea0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84d931ea0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riczimmerman.github.io/#!index.md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hyperlink" Target="https://www.youtube.com/watch?v=EWJM3tERMX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hyperlink" Target="https://medium.com/@cY83rR0H1t/evil-winrm-detection-de2874af7eb0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hyperlink" Target="https://github.com/Yamato-Security/hayabusa-rules/blob/main/sigma/builtin/powershell/powershell_module/posh_pm_hktl_evil_winrm_execution.yml" TargetMode="External"/><Relationship Id="rId6" Type="http://schemas.openxmlformats.org/officeDocument/2006/relationships/image" Target="../media/image2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learn.microsoft.com/en-us/windows/win32/winrm/installation-and-configuration-for-windows-remote-management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VirusTotal/yara" TargetMode="External"/><Relationship Id="rId10" Type="http://schemas.openxmlformats.org/officeDocument/2006/relationships/hyperlink" Target="https://github.com/SigmaHQ/sigma" TargetMode="External"/><Relationship Id="rId13" Type="http://schemas.openxmlformats.org/officeDocument/2006/relationships/hyperlink" Target="https://cyberdefenders.org/blueteam-ctf-challenges/sigma-101/" TargetMode="External"/><Relationship Id="rId12" Type="http://schemas.openxmlformats.org/officeDocument/2006/relationships/hyperlink" Target="https://cyberdefenders.org/blueteam-ctf-challenges/yara-wizard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edium.com/mercadonait/how-to-hear-the-bloodhound-barking-5ac290427b17" TargetMode="External"/><Relationship Id="rId4" Type="http://schemas.openxmlformats.org/officeDocument/2006/relationships/hyperlink" Target="https://ipurple.team/2024/07/15/sharphound-detection/" TargetMode="External"/><Relationship Id="rId9" Type="http://schemas.openxmlformats.org/officeDocument/2006/relationships/hyperlink" Target="https://app.hackthebox.com/sherlocks/Tracer" TargetMode="External"/><Relationship Id="rId5" Type="http://schemas.openxmlformats.org/officeDocument/2006/relationships/hyperlink" Target="https://www.youtube.com/watch?v=_GJDkbUTSLY" TargetMode="External"/><Relationship Id="rId6" Type="http://schemas.openxmlformats.org/officeDocument/2006/relationships/hyperlink" Target="https://aboutdfir.com/the-key-to-identify-psexec/" TargetMode="External"/><Relationship Id="rId7" Type="http://schemas.openxmlformats.org/officeDocument/2006/relationships/hyperlink" Target="https://www.youtube.com/watch?v=VNacQn2XKLA" TargetMode="External"/><Relationship Id="rId8" Type="http://schemas.openxmlformats.org/officeDocument/2006/relationships/hyperlink" Target="https://www.hackthebox.com/blog/how-to-detect-psexec-and-lateral-movement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hyperlink" Target="https://ipurple.tea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hyperlink" Target="https://ipurple.tea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hyperlink" Target="https://medium.com/mercadonait/how-to-hear-the-bloodhound-barking-5ac290427b17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ttack.mitre.org/software/S0029/" TargetMode="External"/><Relationship Id="rId4" Type="http://schemas.openxmlformats.org/officeDocument/2006/relationships/hyperlink" Target="https://learn.microsoft.com/en-us/sysinternals/downloads/sysinternals-suite" TargetMode="External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5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Think You’re Stealthy? How to Detect Attacks in AD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8675" y="2851800"/>
            <a:ext cx="8520600" cy="912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Aakash Raman - UMD Alumni; Associate Detection Engineer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Sai Sathvik Ruppa - Student at Carnegie Mellon University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Rachit Arora - Student at University of Maryland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350" y="4084600"/>
            <a:ext cx="3176651" cy="10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275" y="152400"/>
            <a:ext cx="62034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Noteworthy Detection Artifact: PSExec  in USN Journal	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147050" y="1152475"/>
            <a:ext cx="45912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New Artifact 1: PSExec Key File (inside </a:t>
            </a:r>
            <a:r>
              <a:rPr b="1" lang="en" sz="1700">
                <a:solidFill>
                  <a:schemeClr val="dk1"/>
                </a:solidFill>
              </a:rPr>
              <a:t>USN Journal</a:t>
            </a:r>
            <a:r>
              <a:rPr lang="en" sz="1700">
                <a:solidFill>
                  <a:schemeClr val="dk1"/>
                </a:solidFill>
              </a:rPr>
              <a:t> from v2.30 onwards)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USN Journal: Feature of Windows NTFS File system -&gt; maintains log of all changes made to the volume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Naming Convention: “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PSEXEC-[Source Hostname]-[8 Unique Characters].key</a:t>
            </a:r>
            <a:r>
              <a:rPr lang="en" sz="1700">
                <a:solidFill>
                  <a:schemeClr val="accent5"/>
                </a:solidFill>
              </a:rPr>
              <a:t>” &amp; Location -&gt; “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C:\Windows</a:t>
            </a:r>
            <a:r>
              <a:rPr lang="en" sz="1700">
                <a:solidFill>
                  <a:schemeClr val="accent5"/>
                </a:solidFill>
              </a:rPr>
              <a:t>”</a:t>
            </a:r>
            <a:endParaRPr sz="1700">
              <a:solidFill>
                <a:schemeClr val="accent5"/>
              </a:solidFill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Command: 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MFTECmd.exe -f C:\$Extend\$UsnJrnl:$J -m C:\$MFT --csv C:\UsnOutput</a:t>
            </a:r>
            <a:endParaRPr b="1" sz="1700"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625" y="1285888"/>
            <a:ext cx="4114783" cy="25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Correlating Windows Event Logs + Timeline Explorer for </a:t>
            </a:r>
            <a:r>
              <a:rPr lang="en"/>
              <a:t>PSExec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54276" y="1278075"/>
            <a:ext cx="5511875" cy="34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425" y="2196470"/>
            <a:ext cx="5511875" cy="820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Noteworthy Detection Artifact: PSExec in Prefetch Files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235500" y="1152475"/>
            <a:ext cx="393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New Artifact 2: </a:t>
            </a:r>
            <a:r>
              <a:rPr lang="en" sz="1700">
                <a:solidFill>
                  <a:schemeClr val="dk1"/>
                </a:solidFill>
              </a:rPr>
              <a:t>PSExec Key File (inside </a:t>
            </a:r>
            <a:r>
              <a:rPr b="1" lang="en" sz="1700">
                <a:solidFill>
                  <a:schemeClr val="dk1"/>
                </a:solidFill>
              </a:rPr>
              <a:t>Prefetch Files</a:t>
            </a:r>
            <a:r>
              <a:rPr lang="en" sz="1700">
                <a:solidFill>
                  <a:schemeClr val="dk1"/>
                </a:solidFill>
              </a:rPr>
              <a:t> from v2.30 onwards)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Prefetch Files: Evidence of Execution Artifact in Windows 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Default Location of Prefetch files: </a:t>
            </a:r>
            <a:r>
              <a:rPr lang="en" sz="1700">
                <a:solidFill>
                  <a:schemeClr val="accent5"/>
                </a:solidFill>
              </a:rPr>
              <a:t>“</a:t>
            </a:r>
            <a:r>
              <a:rPr b="1" lang="en" sz="17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C:\Windows\Prefetch</a:t>
            </a:r>
            <a:r>
              <a:rPr b="1" lang="en" sz="1700">
                <a:solidFill>
                  <a:schemeClr val="accent5"/>
                </a:solidFill>
              </a:rPr>
              <a:t>”</a:t>
            </a:r>
            <a:endParaRPr b="1" sz="17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130" y="1234138"/>
            <a:ext cx="4701176" cy="26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Interesting Noteworthy Detection Artifacts: PSExec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Use PECmd.exe (Another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Eric Zimmermann </a:t>
            </a:r>
            <a:r>
              <a:rPr lang="en" sz="1500">
                <a:solidFill>
                  <a:schemeClr val="dk1"/>
                </a:solidFill>
              </a:rPr>
              <a:t>Tool) to parse Prefetch files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Command: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 Mono Medium"/>
              <a:buChar char="-"/>
            </a:pPr>
            <a:r>
              <a:rPr lang="en" sz="1500">
                <a:solidFill>
                  <a:schemeClr val="accent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PECmd.exe -f C:\Windows\Prefetch\PSEXESVC.EXE-AD70946C.pf</a:t>
            </a:r>
            <a:endParaRPr sz="1500">
              <a:solidFill>
                <a:schemeClr val="accent5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25" y="2085074"/>
            <a:ext cx="4025901" cy="20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9975" y="4220400"/>
            <a:ext cx="6098125" cy="5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PsExec - Splunk Query Detection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Multiple Detection Avenues (Sysmon/Windows Event Logs):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6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625">
                <a:solidFill>
                  <a:schemeClr val="dk1"/>
                </a:solidFill>
              </a:rPr>
              <a:t>7045</a:t>
            </a:r>
            <a:r>
              <a:rPr lang="en" sz="1625">
                <a:solidFill>
                  <a:schemeClr val="dk1"/>
                </a:solidFill>
              </a:rPr>
              <a:t>: Service Creation with name like </a:t>
            </a:r>
            <a:r>
              <a:rPr b="1" lang="en" sz="1625">
                <a:solidFill>
                  <a:schemeClr val="dk1"/>
                </a:solidFill>
              </a:rPr>
              <a:t>PSEXESVC (System Log)</a:t>
            </a:r>
            <a:endParaRPr b="1" sz="1625">
              <a:solidFill>
                <a:schemeClr val="dk1"/>
              </a:solidFill>
            </a:endParaRPr>
          </a:p>
          <a:p>
            <a:pPr indent="-316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625">
                <a:solidFill>
                  <a:schemeClr val="dk1"/>
                </a:solidFill>
              </a:rPr>
              <a:t>5145</a:t>
            </a:r>
            <a:r>
              <a:rPr lang="en" sz="1625">
                <a:solidFill>
                  <a:schemeClr val="dk1"/>
                </a:solidFill>
              </a:rPr>
              <a:t>: Network Share Objects checked for Access </a:t>
            </a:r>
            <a:r>
              <a:rPr b="1" lang="en" sz="1625">
                <a:solidFill>
                  <a:schemeClr val="dk1"/>
                </a:solidFill>
              </a:rPr>
              <a:t>(Security Log)</a:t>
            </a:r>
            <a:endParaRPr b="1" sz="1625">
              <a:solidFill>
                <a:schemeClr val="dk1"/>
              </a:solidFill>
            </a:endParaRPr>
          </a:p>
          <a:p>
            <a:pPr indent="-316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625">
                <a:solidFill>
                  <a:schemeClr val="dk1"/>
                </a:solidFill>
              </a:rPr>
              <a:t>13</a:t>
            </a:r>
            <a:r>
              <a:rPr lang="en" sz="1625">
                <a:solidFill>
                  <a:schemeClr val="dk1"/>
                </a:solidFill>
              </a:rPr>
              <a:t>: Registry key set: “</a:t>
            </a:r>
            <a:r>
              <a:rPr b="1" lang="en" sz="1625">
                <a:solidFill>
                  <a:schemeClr val="accent5"/>
                </a:solidFill>
              </a:rPr>
              <a:t>HKCU\Software\Sysinternals\PsExec\EulaAccepted</a:t>
            </a:r>
            <a:r>
              <a:rPr lang="en" sz="1625">
                <a:solidFill>
                  <a:schemeClr val="dk1"/>
                </a:solidFill>
              </a:rPr>
              <a:t>”</a:t>
            </a:r>
            <a:endParaRPr sz="1625">
              <a:solidFill>
                <a:schemeClr val="dk1"/>
              </a:solidFill>
            </a:endParaRPr>
          </a:p>
          <a:p>
            <a:pPr indent="-3163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625">
                <a:solidFill>
                  <a:schemeClr val="dk1"/>
                </a:solidFill>
              </a:rPr>
              <a:t>11</a:t>
            </a:r>
            <a:r>
              <a:rPr lang="en" sz="1625">
                <a:solidFill>
                  <a:schemeClr val="dk1"/>
                </a:solidFill>
              </a:rPr>
              <a:t>: PSEXESVC.exe file creation on target</a:t>
            </a:r>
            <a:endParaRPr sz="1625"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113"/>
              <a:buChar char="-"/>
            </a:pPr>
            <a:r>
              <a:rPr b="1" lang="en" sz="1625">
                <a:solidFill>
                  <a:schemeClr val="dk1"/>
                </a:solidFill>
              </a:rPr>
              <a:t>1</a:t>
            </a:r>
            <a:r>
              <a:rPr lang="en" sz="1625">
                <a:solidFill>
                  <a:schemeClr val="dk1"/>
                </a:solidFill>
              </a:rPr>
              <a:t>: Process execution by service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Sample Splunk Query: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index=main source="WinEventLog:Security"(EventCode=7045 AND ServiceName="PSEXESVC")OR (EventCode=5145 AND ShareName="\\*\\ADMIN$" OR ShareName="\\*\\C$"))OR (EventCode=13 AND TargetObject="*Sysinternals\\PsExec\\EulaAccepted")</a:t>
            </a:r>
            <a:endParaRPr>
              <a:solidFill>
                <a:schemeClr val="accent5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Evil-WinRM: Remote Login and Pass-the-Hash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584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Authenticates using WinRM with plain credentials or NTLM hashes or Keys.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Connects to the target over WinRM using default ports (5985 for HTTP, 5986 for HTTPS).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Provides an interactive remote PowerShell shell to run commands.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Supports file uploads and downloads during the session.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Ends the session cleanly after commands finish executing.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929" y="1555966"/>
            <a:ext cx="2031575" cy="20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1362" y="152400"/>
            <a:ext cx="352128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Evil-WinRM: Exploitation and Usage</a:t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Identify open ports: </a:t>
            </a:r>
            <a:r>
              <a:rPr lang="en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nmap -p 5985,5986 &lt;IP&gt;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Login with Credentials: </a:t>
            </a:r>
            <a:r>
              <a:rPr lang="en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evil-winrm -i &lt;target_ip&gt; -u &lt;username&gt; -p &lt;password&gt;</a:t>
            </a:r>
            <a:b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Login with NTLM Hashes: </a:t>
            </a:r>
            <a:r>
              <a:rPr lang="en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evil-winrm -i &lt;target_ip&gt; -u &lt;username&gt; -H &lt;NTLM_Hash&gt;</a:t>
            </a:r>
            <a:endParaRPr>
              <a:solidFill>
                <a:schemeClr val="accent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Login with certificates: </a:t>
            </a:r>
            <a:r>
              <a:rPr lang="en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evil-winrm -i &lt;target_ip&gt; -c &lt;public-key-certificate&gt; -k &lt;private-key-certificate&gt; -S</a:t>
            </a:r>
            <a:b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Upload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Downloads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PowerShell Session is obtained.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18288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91">
                <a:solidFill>
                  <a:schemeClr val="dk1"/>
                </a:solidFill>
              </a:rPr>
              <a:t>* </a:t>
            </a:r>
            <a:r>
              <a:rPr lang="en" sz="139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-S</a:t>
            </a:r>
            <a:r>
              <a:rPr lang="en" sz="1391">
                <a:solidFill>
                  <a:schemeClr val="dk1"/>
                </a:solidFill>
              </a:rPr>
              <a:t> option is used to transmit over SSL</a:t>
            </a:r>
            <a:endParaRPr sz="139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1" y="389825"/>
            <a:ext cx="5344399" cy="17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450" y="892016"/>
            <a:ext cx="5132399" cy="1974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6414" y="2866325"/>
            <a:ext cx="7211175" cy="18693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880325" y="4820475"/>
            <a:ext cx="51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Source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https://www.youtube.com/watch?v=EWJM3tERMXs</a:t>
            </a:r>
            <a:r>
              <a:rPr lang="en" sz="1000">
                <a:solidFill>
                  <a:schemeClr val="lt2"/>
                </a:solidFill>
              </a:rPr>
              <a:t> 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like a Detection Engineer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If you're going to detect a malicious activity, we really need to understand how it works; Without that understanding, any detection approach we take will inevitably be naive based more on guesswork than on actual knowledge of the behavior you're trying to identify.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Understand the Technique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Know the Tools and APIs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System Artifacts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Analyze Network Indicators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How Evil-WinRM works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" sz="1600">
                <a:solidFill>
                  <a:schemeClr val="dk1"/>
                </a:solidFill>
              </a:rPr>
              <a:t>Connection:</a:t>
            </a:r>
            <a:r>
              <a:rPr lang="en" sz="1600">
                <a:solidFill>
                  <a:schemeClr val="dk1"/>
                </a:solidFill>
              </a:rPr>
              <a:t> Evil-WinRM connects using WinRM with SOAP requests to the target’s </a:t>
            </a:r>
            <a:r>
              <a:rPr lang="en" sz="16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/wsman</a:t>
            </a:r>
            <a:r>
              <a:rPr lang="en" sz="1600">
                <a:solidFill>
                  <a:schemeClr val="dk1"/>
                </a:solidFill>
              </a:rPr>
              <a:t> endpoint.</a:t>
            </a:r>
            <a:endParaRPr sz="16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1600">
                <a:solidFill>
                  <a:schemeClr val="dk1"/>
                </a:solidFill>
              </a:rPr>
              <a:t>Authentication:</a:t>
            </a:r>
            <a:r>
              <a:rPr lang="en" sz="1600">
                <a:solidFill>
                  <a:schemeClr val="dk1"/>
                </a:solidFill>
              </a:rPr>
              <a:t> After successful login, it starts </a:t>
            </a:r>
            <a:r>
              <a:rPr b="1" lang="en" sz="1600">
                <a:solidFill>
                  <a:schemeClr val="dk1"/>
                </a:solidFill>
              </a:rPr>
              <a:t>wsmprovhost.exe</a:t>
            </a:r>
            <a:r>
              <a:rPr lang="en" sz="1600">
                <a:solidFill>
                  <a:schemeClr val="dk1"/>
                </a:solidFill>
              </a:rPr>
              <a:t>, which loads the PowerShell engine without showing a window.</a:t>
            </a:r>
            <a:endParaRPr sz="16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1600">
                <a:solidFill>
                  <a:schemeClr val="dk1"/>
                </a:solidFill>
              </a:rPr>
              <a:t>Command Execution:</a:t>
            </a:r>
            <a:r>
              <a:rPr lang="en" sz="1600">
                <a:solidFill>
                  <a:schemeClr val="dk1"/>
                </a:solidFill>
              </a:rPr>
              <a:t> Every command typed in Evil-WinRM is sent using </a:t>
            </a:r>
            <a:r>
              <a:rPr b="1" lang="en" sz="1600">
                <a:solidFill>
                  <a:schemeClr val="dk1"/>
                </a:solidFill>
              </a:rPr>
              <a:t>PSRP</a:t>
            </a:r>
            <a:r>
              <a:rPr lang="en" sz="1600">
                <a:solidFill>
                  <a:schemeClr val="dk1"/>
                </a:solidFill>
              </a:rPr>
              <a:t>, executed by the remote PowerShell engine, and returns the results.</a:t>
            </a:r>
            <a:endParaRPr sz="16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1600">
                <a:solidFill>
                  <a:schemeClr val="dk1"/>
                </a:solidFill>
              </a:rPr>
              <a:t>Mechanism:</a:t>
            </a:r>
            <a:r>
              <a:rPr lang="en" sz="1600">
                <a:solidFill>
                  <a:schemeClr val="dk1"/>
                </a:solidFill>
              </a:rPr>
              <a:t> It works just like PowerShell Remoting (using Enter-PSSession or Invoke-Command) by sending XML/JSON formatted commands.</a:t>
            </a:r>
            <a:endParaRPr sz="16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1600">
                <a:solidFill>
                  <a:schemeClr val="dk1"/>
                </a:solidFill>
              </a:rPr>
              <a:t>Stealth:</a:t>
            </a:r>
            <a:r>
              <a:rPr lang="en" sz="1600">
                <a:solidFill>
                  <a:schemeClr val="dk1"/>
                </a:solidFill>
              </a:rPr>
              <a:t> It uses the existing WinRM channel, so no extra services are created or new ports opened.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300" y="75288"/>
            <a:ext cx="1312174" cy="131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SOAP request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363" y="1126250"/>
            <a:ext cx="71612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Evil-WinRM: Artifacts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Logon events: Look for Event IDs </a:t>
            </a:r>
            <a:r>
              <a:rPr b="1" lang="en">
                <a:solidFill>
                  <a:schemeClr val="dk1"/>
                </a:solidFill>
              </a:rPr>
              <a:t>4624 </a:t>
            </a:r>
            <a:r>
              <a:rPr lang="en">
                <a:solidFill>
                  <a:schemeClr val="dk1"/>
                </a:solidFill>
              </a:rPr>
              <a:t>or </a:t>
            </a:r>
            <a:r>
              <a:rPr b="1" lang="en">
                <a:solidFill>
                  <a:schemeClr val="dk1"/>
                </a:solidFill>
              </a:rPr>
              <a:t>4648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PowerShell logs: Check IDs </a:t>
            </a:r>
            <a:r>
              <a:rPr b="1" lang="en">
                <a:solidFill>
                  <a:schemeClr val="dk1"/>
                </a:solidFill>
              </a:rPr>
              <a:t>4103 </a:t>
            </a:r>
            <a:r>
              <a:rPr lang="en">
                <a:solidFill>
                  <a:schemeClr val="dk1"/>
                </a:solidFill>
              </a:rPr>
              <a:t>(module logging) and </a:t>
            </a:r>
            <a:r>
              <a:rPr b="1" lang="en">
                <a:solidFill>
                  <a:schemeClr val="dk1"/>
                </a:solidFill>
              </a:rPr>
              <a:t>4104 </a:t>
            </a:r>
            <a:r>
              <a:rPr lang="en">
                <a:solidFill>
                  <a:schemeClr val="dk1"/>
                </a:solidFill>
              </a:rPr>
              <a:t>(script block logging) to see recorded commands.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Process evidence: </a:t>
            </a:r>
            <a:r>
              <a:rPr b="1" lang="en">
                <a:solidFill>
                  <a:schemeClr val="dk1"/>
                </a:solidFill>
              </a:rPr>
              <a:t>wsmprovhost.exe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PowerShell history: Found at </a:t>
            </a:r>
            <a:r>
              <a:rPr lang="en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$env:APPDATA\Microsoft\Windows\PowerShell\PSReadLine\ConsoleHost_history.txt</a:t>
            </a:r>
            <a:endParaRPr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Network logs: Monitor traffic on ports 5985 (HTTP) and 5986 (HTTPS) at the </a:t>
            </a:r>
            <a:r>
              <a:rPr lang="en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/wsman</a:t>
            </a:r>
            <a:r>
              <a:rPr lang="en">
                <a:solidFill>
                  <a:schemeClr val="dk1"/>
                </a:solidFill>
              </a:rPr>
              <a:t> endpoint.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45" y="164500"/>
            <a:ext cx="3864180" cy="49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375" y="346300"/>
            <a:ext cx="4993276" cy="387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/>
        </p:nvSpPr>
        <p:spPr>
          <a:xfrm>
            <a:off x="5337050" y="4835700"/>
            <a:ext cx="464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Source: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https://medium.com/@cY83rR0H1t/evil-winrm-detection-de2874af7eb0</a:t>
            </a:r>
            <a:r>
              <a:rPr lang="en" sz="800">
                <a:solidFill>
                  <a:schemeClr val="lt2"/>
                </a:solidFill>
              </a:rPr>
              <a:t> 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75" y="115625"/>
            <a:ext cx="6600924" cy="4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5288" y="1951401"/>
            <a:ext cx="6025076" cy="28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/>
        </p:nvSpPr>
        <p:spPr>
          <a:xfrm>
            <a:off x="5036825" y="4635600"/>
            <a:ext cx="405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</a:rPr>
              <a:t>Source: </a:t>
            </a:r>
            <a:r>
              <a:rPr lang="en" sz="700" u="sng">
                <a:solidFill>
                  <a:schemeClr val="hlink"/>
                </a:solidFill>
                <a:hlinkClick r:id="rId5"/>
              </a:rPr>
              <a:t>https://github.com/Yamato-Security/hayabusa-rules/blob/main/sigma/builtin/powershell/powershell_module/posh_pm_hktl_evil_winrm_execution.yml</a:t>
            </a:r>
            <a:r>
              <a:rPr lang="en" sz="700">
                <a:solidFill>
                  <a:schemeClr val="lt2"/>
                </a:solidFill>
              </a:rPr>
              <a:t> </a:t>
            </a:r>
            <a:endParaRPr sz="700">
              <a:solidFill>
                <a:schemeClr val="lt2"/>
              </a:solidFill>
            </a:endParaRPr>
          </a:p>
        </p:txBody>
      </p:sp>
      <p:pic>
        <p:nvPicPr>
          <p:cNvPr descr="a man in a suit and white shirt is smiling for the camera (provided by Tenor)" id="217" name="Google Shape;2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0499" y="152400"/>
            <a:ext cx="1911439" cy="164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Disable Certificate Authentication</a:t>
            </a:r>
            <a:endParaRPr/>
          </a:p>
        </p:txBody>
      </p:sp>
      <p:sp>
        <p:nvSpPr>
          <p:cNvPr id="223" name="Google Shape;223;p37"/>
          <p:cNvSpPr txBox="1"/>
          <p:nvPr/>
        </p:nvSpPr>
        <p:spPr>
          <a:xfrm>
            <a:off x="478550" y="2233200"/>
            <a:ext cx="902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</a:rPr>
              <a:t>winrm set winrm/config/service/auth @{Certificate="false"}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 txBox="1"/>
          <p:nvPr/>
        </p:nvSpPr>
        <p:spPr>
          <a:xfrm>
            <a:off x="2395000" y="4721775"/>
            <a:ext cx="740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Source: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https://learn.microsoft.com/en-us/windows/win32/winrm/installation-and-configuration-for-windows-remote-management</a:t>
            </a:r>
            <a:r>
              <a:rPr lang="en" sz="900">
                <a:solidFill>
                  <a:schemeClr val="lt2"/>
                </a:solidFill>
              </a:rPr>
              <a:t> 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b="1" lang="en" sz="1700">
                <a:solidFill>
                  <a:schemeClr val="dk1"/>
                </a:solidFill>
              </a:rPr>
              <a:t>One Rule Doesn’t Catch All</a:t>
            </a:r>
            <a:endParaRPr b="1" sz="17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 Understanding that SharpHound has multiple variations, and each behaves differently so detection rules need to be adapted, not one-size-fits-all.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- </a:t>
            </a:r>
            <a:r>
              <a:rPr b="1" lang="en" sz="1700">
                <a:solidFill>
                  <a:schemeClr val="dk1"/>
                </a:solidFill>
              </a:rPr>
              <a:t>Look Beyond the Logs</a:t>
            </a:r>
            <a:endParaRPr b="1" sz="1700"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- Understanding that PsExec usage leaves multiple artifacts across different layers - system, network, services, and more - so detection can’t rely solely on Windows Event Logs or signature-based rules. Broader behavioral detection strategies are essential.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Bloodhound and SharpHound:</a:t>
            </a:r>
            <a:endParaRPr>
              <a:solidFill>
                <a:schemeClr val="dk1"/>
              </a:solidFill>
            </a:endParaRPr>
          </a:p>
          <a:p>
            <a:pPr indent="-2809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https://medium.com/mercadonait/how-to-hear-the-bloodhound-barking-5ac290427b17</a:t>
            </a:r>
            <a:endParaRPr sz="1500"/>
          </a:p>
          <a:p>
            <a:pPr indent="-28098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https://ipurple.team/2024/07/15/sharphound-detection/</a:t>
            </a:r>
            <a:endParaRPr sz="1500"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https://www.youtube.com/watch?v=_GJDkbUTSLY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PsExec: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https://aboutdfir.com/the-key-to-identify-psexec/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https://www.youtube.com/watch?v=VNacQn2XKLA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https://www.hackthebox.com/blog/how-to-detect-psexec-and-lateral-movements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https://app.hackthebox.com/sherlocks/Tracer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146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Yara &amp; Sigma:</a:t>
            </a:r>
            <a:endParaRPr>
              <a:solidFill>
                <a:schemeClr val="dk1"/>
              </a:solidFill>
            </a:endParaRPr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https://github.com/SigmaHQ/sigma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https://github.com/VirusTotal/yara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u="sng">
                <a:solidFill>
                  <a:schemeClr val="hlink"/>
                </a:solidFill>
                <a:hlinkClick r:id="rId12"/>
              </a:rPr>
              <a:t>https://cyberdefenders.org/blueteam-ctf-challenges/yara-wizards/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u="sng">
                <a:solidFill>
                  <a:schemeClr val="hlink"/>
                </a:solidFill>
                <a:hlinkClick r:id="rId13"/>
              </a:rPr>
              <a:t>https://cyberdefenders.org/blueteam-ctf-challenges/sigma-101/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125" y="152400"/>
            <a:ext cx="67256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BloodHound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076275"/>
            <a:ext cx="4504200" cy="20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BloodHound maps hidden relationships in Active Directory to reveal potential paths for lateral movement and privilege escalation.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The tool</a:t>
            </a:r>
            <a:r>
              <a:rPr lang="en" sz="1700">
                <a:solidFill>
                  <a:schemeClr val="dk1"/>
                </a:solidFill>
              </a:rPr>
              <a:t> itself is simply an analysis tool, and does not actually execute any attacks. It gets its data from SharpHound.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BloodHound is only as powerful as the data it receives without data, it has nothing to analyze.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300" y="490875"/>
            <a:ext cx="481000" cy="4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000" y="1554187"/>
            <a:ext cx="3171024" cy="20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300" y="675475"/>
            <a:ext cx="5391401" cy="34754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945625" y="4221675"/>
            <a:ext cx="71850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BloodHound graph populated using SharpHound data collection results.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SharpHound 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79863"/>
            <a:ext cx="4353600" cy="24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SharpHound runs on a compromised domain-joined machine, collecting data from Domain Controllers (via LDAP/DNS) and all domain-joined endpoints (via RPC over SMB).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Collected data is packaged into a .zip file containing relationship mappings (users, sessions, groups, ACLs, trusts, etc.).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The .zip is imported into the BloodHound GUI, where it’s parsed into a graph database revealing attack paths for red teams or exposure points for blue teams.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700" y="1126100"/>
            <a:ext cx="3943726" cy="25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5797200" y="3638725"/>
            <a:ext cx="16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</a:t>
            </a:r>
            <a:r>
              <a:rPr lang="en" sz="600">
                <a:solidFill>
                  <a:schemeClr val="dk1"/>
                </a:solidFill>
              </a:rPr>
              <a:t>ource:</a:t>
            </a:r>
            <a:r>
              <a:rPr lang="en" sz="600">
                <a:solidFill>
                  <a:schemeClr val="accent5"/>
                </a:solidFill>
              </a:rPr>
              <a:t> </a:t>
            </a:r>
            <a:r>
              <a:rPr lang="en" sz="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https://ipurple.team/</a:t>
            </a:r>
            <a:endParaRPr sz="6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SharpHound APIs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75225" y="1168975"/>
            <a:ext cx="8457000" cy="3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200">
                <a:solidFill>
                  <a:schemeClr val="dk1"/>
                </a:solidFill>
              </a:rPr>
              <a:t>SharpHound often loads </a:t>
            </a:r>
            <a:r>
              <a:rPr b="1" lang="en" sz="1200">
                <a:solidFill>
                  <a:schemeClr val="dk1"/>
                </a:solidFill>
              </a:rPr>
              <a:t>netapi32.dll</a:t>
            </a:r>
            <a:r>
              <a:rPr lang="en" sz="1200">
                <a:solidFill>
                  <a:schemeClr val="dk1"/>
                </a:solidFill>
              </a:rPr>
              <a:t> on execution; reliable detection needs layered defenses due to obfuscation and tool variants.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Tweak your EDR product monitors these API calls to detect active directory reconnaissance at an API level.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 Unlike traditional tools, bloodhound.py directly calls the NetRSessionEnum RPC procedure over the network.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It skips higher-level Windows API calls (like NetSessionEnum via netapi32.dll), avoiding common EDR detections.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676" y="2571745"/>
            <a:ext cx="5016827" cy="22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3635138" y="4820525"/>
            <a:ext cx="126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source:</a:t>
            </a:r>
            <a:r>
              <a:rPr lang="en" sz="600">
                <a:solidFill>
                  <a:schemeClr val="accent5"/>
                </a:solidFill>
              </a:rPr>
              <a:t> </a:t>
            </a:r>
            <a:r>
              <a:rPr lang="en" sz="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https://ipurple.team/</a:t>
            </a:r>
            <a:endParaRPr sz="6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BloodHound Detection - Quick Wins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Detecting the default use of SharpHound, like the</a:t>
            </a:r>
            <a:r>
              <a:rPr lang="en" sz="1200">
                <a:solidFill>
                  <a:schemeClr val="accent5"/>
                </a:solidFill>
              </a:rPr>
              <a:t> </a:t>
            </a:r>
            <a:r>
              <a:rPr b="1" lang="en" sz="1200">
                <a:solidFill>
                  <a:schemeClr val="accent5"/>
                </a:solidFill>
              </a:rPr>
              <a:t>-CollectionMethod All</a:t>
            </a:r>
            <a:r>
              <a:rPr lang="en" sz="1200">
                <a:solidFill>
                  <a:schemeClr val="dk1"/>
                </a:solidFill>
              </a:rPr>
              <a:t> flag, can provide quick and accurate results.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0" y="1832400"/>
            <a:ext cx="4249400" cy="31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14354" l="7202" r="7151" t="0"/>
          <a:stretch/>
        </p:blipFill>
        <p:spPr>
          <a:xfrm>
            <a:off x="4942174" y="1832400"/>
            <a:ext cx="3890125" cy="297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Bloodhound.py - Interesting Case</a:t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311700" y="959325"/>
            <a:ext cx="84438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There are multiple variations of SharpHound, including Get-NetSession, NetSess, Rusthound, and Impacket-based implementations like bloodhound.py.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Tools like SharpHound and NetSess use RPC calls such as </a:t>
            </a:r>
            <a:r>
              <a:rPr b="1" lang="en" sz="1200">
                <a:solidFill>
                  <a:schemeClr val="dk1"/>
                </a:solidFill>
              </a:rPr>
              <a:t>NetSessionEnum</a:t>
            </a:r>
            <a:r>
              <a:rPr lang="en" sz="1200">
                <a:solidFill>
                  <a:schemeClr val="dk1"/>
                </a:solidFill>
              </a:rPr>
              <a:t> over SMB to enumerate active user sessions on remote systems within a domain.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We assumed that bloodhound.py would generate detectable RPC traffic during session enumeration, similar to other tools.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However, it uses the Impacket library with SMB3, which encrypts the traffic making RPC operations like NetSessionEnum invisible to network-based detection.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0" y="3121200"/>
            <a:ext cx="4232576" cy="17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000" y="3260550"/>
            <a:ext cx="4572000" cy="146586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2668400" y="1886850"/>
            <a:ext cx="643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305100" y="4865775"/>
            <a:ext cx="245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source</a:t>
            </a:r>
            <a:r>
              <a:rPr lang="en" sz="700">
                <a:solidFill>
                  <a:schemeClr val="dk1"/>
                </a:solidFill>
              </a:rPr>
              <a:t>: </a:t>
            </a:r>
            <a:r>
              <a:rPr lang="en" sz="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https://medium.com/mercadonait/how-to-hear-the-bloodhound-barking-5ac290427b17</a:t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PsExec - Lateral Movement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235500" y="1152475"/>
            <a:ext cx="80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MITRE ATT&amp;CK ID: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S0029 </a:t>
            </a:r>
            <a:endParaRPr sz="1400"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A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Sysinternals</a:t>
            </a:r>
            <a:r>
              <a:rPr lang="en" sz="1400">
                <a:solidFill>
                  <a:schemeClr val="dk1"/>
                </a:solidFill>
              </a:rPr>
              <a:t> utility to run commands on remote Windows machines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Found in toolkits like Cobalt Strike, Metasploit, and Impacket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PsExec Working: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Authenticates over </a:t>
            </a:r>
            <a:r>
              <a:rPr b="1" lang="en">
                <a:solidFill>
                  <a:schemeClr val="dk1"/>
                </a:solidFill>
              </a:rPr>
              <a:t>SMB </a:t>
            </a:r>
            <a:r>
              <a:rPr lang="en">
                <a:solidFill>
                  <a:schemeClr val="dk1"/>
                </a:solidFill>
              </a:rPr>
              <a:t>using credentials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Copies PSEXESVC.exe to “</a:t>
            </a:r>
            <a:r>
              <a:rPr b="1" lang="en">
                <a:solidFill>
                  <a:schemeClr val="accent5"/>
                </a:solidFill>
              </a:rPr>
              <a:t>\\&lt;target&gt;\admin$\system32</a:t>
            </a:r>
            <a:r>
              <a:rPr lang="en">
                <a:solidFill>
                  <a:schemeClr val="dk1"/>
                </a:solidFill>
              </a:rPr>
              <a:t>”</a:t>
            </a:r>
            <a:endParaRPr>
              <a:solidFill>
                <a:schemeClr val="dk1"/>
              </a:solidFill>
              <a:highlight>
                <a:srgbClr val="FFF2CC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Creates and starts a remote service (</a:t>
            </a:r>
            <a:r>
              <a:rPr b="1" lang="en">
                <a:solidFill>
                  <a:schemeClr val="dk1"/>
                </a:solidFill>
              </a:rPr>
              <a:t>PSEXESVC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Uses </a:t>
            </a:r>
            <a:r>
              <a:rPr b="1" lang="en">
                <a:solidFill>
                  <a:schemeClr val="dk1"/>
                </a:solidFill>
              </a:rPr>
              <a:t>named pipe</a:t>
            </a:r>
            <a:r>
              <a:rPr lang="en">
                <a:solidFill>
                  <a:schemeClr val="dk1"/>
                </a:solidFill>
              </a:rPr>
              <a:t> (\\.\pipe\psexesvc) for communication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Cleans up: Deletes service &amp; binary after execution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 Example Usage:</a:t>
            </a:r>
            <a:endParaRPr sz="14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 psexec.exe -accepteula \\HOSTNAME cmd.exe</a:t>
            </a:r>
            <a:endParaRPr sz="1400">
              <a:solidFill>
                <a:schemeClr val="accent5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accent5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- psexec.exe -accepteula -r customsvc \\HOSTNAME -i powershell.exe</a:t>
            </a:r>
            <a:endParaRPr sz="1400">
              <a:solidFill>
                <a:schemeClr val="accent5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425" y="1902725"/>
            <a:ext cx="3309575" cy="152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